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5" r:id="rId1"/>
  </p:sldMasterIdLst>
  <p:notesMasterIdLst>
    <p:notesMasterId r:id="rId21"/>
  </p:notesMasterIdLst>
  <p:sldIdLst>
    <p:sldId id="256" r:id="rId2"/>
    <p:sldId id="257" r:id="rId3"/>
    <p:sldId id="258" r:id="rId4"/>
    <p:sldId id="271" r:id="rId5"/>
    <p:sldId id="277" r:id="rId6"/>
    <p:sldId id="266" r:id="rId7"/>
    <p:sldId id="267" r:id="rId8"/>
    <p:sldId id="265" r:id="rId9"/>
    <p:sldId id="263" r:id="rId10"/>
    <p:sldId id="269" r:id="rId11"/>
    <p:sldId id="259" r:id="rId12"/>
    <p:sldId id="274" r:id="rId13"/>
    <p:sldId id="275" r:id="rId14"/>
    <p:sldId id="276" r:id="rId15"/>
    <p:sldId id="270" r:id="rId16"/>
    <p:sldId id="272" r:id="rId17"/>
    <p:sldId id="261" r:id="rId18"/>
    <p:sldId id="273" r:id="rId19"/>
    <p:sldId id="264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/>
    <p:restoredTop sz="87416"/>
  </p:normalViewPr>
  <p:slideViewPr>
    <p:cSldViewPr snapToGrid="0">
      <p:cViewPr>
        <p:scale>
          <a:sx n="129" d="100"/>
          <a:sy n="129" d="100"/>
        </p:scale>
        <p:origin x="149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928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7659D1-FB98-2849-9251-2C4B24496FF9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D1F317-4A37-E94F-AAA1-08324B44AEE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87654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TEAM 17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14625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Next step: data preprocessing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49111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the more important it is, the closer the result is to 1.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755767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337357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4404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412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저희는 </a:t>
            </a:r>
            <a:r>
              <a:rPr lang="en-US" altLang="ko-KR" dirty="0"/>
              <a:t>.describe()</a:t>
            </a:r>
            <a:r>
              <a:rPr lang="ko-KR" altLang="en-US" dirty="0"/>
              <a:t>을 통해 데이터셋을 접근해봤습니다</a:t>
            </a:r>
            <a:r>
              <a:rPr lang="en-US" altLang="ko-KR" dirty="0"/>
              <a:t>.</a:t>
            </a:r>
            <a:r>
              <a:rPr lang="ko-KR" altLang="en-US" dirty="0"/>
              <a:t> 이때</a:t>
            </a:r>
            <a:r>
              <a:rPr lang="en-US" altLang="ko-KR" dirty="0"/>
              <a:t>,</a:t>
            </a:r>
            <a:r>
              <a:rPr lang="ko-KR" altLang="en-US" dirty="0"/>
              <a:t> 총 </a:t>
            </a:r>
            <a:r>
              <a:rPr lang="en-US" altLang="ko-KR" dirty="0"/>
              <a:t>2</a:t>
            </a:r>
            <a:r>
              <a:rPr lang="ko-KR" altLang="en-US" dirty="0"/>
              <a:t>만개의 행과 </a:t>
            </a:r>
            <a:r>
              <a:rPr lang="en-US" altLang="ko-KR" dirty="0"/>
              <a:t>288</a:t>
            </a:r>
            <a:r>
              <a:rPr lang="ko-KR" altLang="en-US" dirty="0"/>
              <a:t>개의 열</a:t>
            </a:r>
            <a:r>
              <a:rPr lang="en-US" altLang="ko-KR" dirty="0"/>
              <a:t>,</a:t>
            </a:r>
            <a:r>
              <a:rPr lang="ko-KR" altLang="en-US" dirty="0"/>
              <a:t> 즉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feature</a:t>
            </a:r>
            <a:r>
              <a:rPr lang="ko-KR" altLang="en-US" dirty="0"/>
              <a:t>들이 있는 것을 볼 수 있는데 </a:t>
            </a: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feature</a:t>
            </a:r>
            <a:r>
              <a:rPr lang="ko-KR" altLang="en-US" dirty="0"/>
              <a:t>들의 값 중 몇 개는 </a:t>
            </a:r>
            <a:r>
              <a:rPr lang="en-US" altLang="ko-KR" dirty="0"/>
              <a:t>2</a:t>
            </a:r>
            <a:r>
              <a:rPr lang="ko-KR" altLang="en-US" dirty="0"/>
              <a:t>만개의 행이 모두 </a:t>
            </a:r>
            <a:r>
              <a:rPr lang="en-US" altLang="ko-KR" dirty="0"/>
              <a:t>0</a:t>
            </a:r>
            <a:r>
              <a:rPr lang="ko-KR" altLang="en-US" dirty="0"/>
              <a:t>인 값이 있다는 걸 볼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따라서 나중에 </a:t>
            </a:r>
            <a:r>
              <a:rPr lang="en-US" altLang="ko-KR" dirty="0"/>
              <a:t>data preprocessing </a:t>
            </a:r>
            <a:r>
              <a:rPr lang="ko-KR" altLang="en-US" dirty="0"/>
              <a:t>때 저희는 이 값을 모두 제외하고 </a:t>
            </a:r>
            <a:r>
              <a:rPr lang="en-US" altLang="ko-KR" dirty="0"/>
              <a:t>feature extraction</a:t>
            </a:r>
            <a:r>
              <a:rPr lang="ko-KR" altLang="en-US" dirty="0"/>
              <a:t>을 진행했습니다</a:t>
            </a:r>
            <a:r>
              <a:rPr lang="en-US" altLang="ko-KR" dirty="0"/>
              <a:t>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20586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First, we made models without data preprocessing.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94485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091484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Accuracy, precision, f1 score when the model is built with SVM.</a:t>
            </a:r>
            <a:br>
              <a:rPr lang="en-US" dirty="0"/>
            </a:br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You can see that it's about 0.7 to 0.8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99460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The score is about 0.93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50854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Decision Tree 모델입니다</a:t>
            </a:r>
            <a:r>
              <a:rPr lang="en-US" altLang="ko-KR" dirty="0"/>
              <a:t>.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The score is about 0.95</a:t>
            </a:r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7891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this is a random forest model.</a:t>
            </a:r>
          </a:p>
          <a:p>
            <a:r>
              <a:rPr kumimoji="1" lang="en-US" altLang="ko-Kore-KR" dirty="0"/>
              <a:t>Among the four models, the performance of this model was the best. the score is around 0.96</a:t>
            </a:r>
          </a:p>
          <a:p>
            <a:r>
              <a:rPr kumimoji="1" lang="en-US" altLang="ko-Kore-KR" dirty="0"/>
              <a:t>Thus we decided to use this model. </a:t>
            </a:r>
            <a:endParaRPr kumimoji="1" lang="ko-Kore-KR" altLang="en-US"/>
          </a:p>
          <a:p>
            <a:endParaRPr lang="en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D1F317-4A37-E94F-AAA1-08324B44AEEA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48584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85141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00347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20006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43272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41358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91641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0968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6799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8058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601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467516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139D9A-FFD4-FE4F-ABD7-8A7F6D01B418}" type="datetimeFigureOut">
              <a:rPr kumimoji="1" lang="ko-Kore-KR" altLang="en-US" smtClean="0"/>
              <a:t>11/30/22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0E4ECBA7-29F9-1746-B9F4-CA7AD200A92A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43824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1C339E-DD7C-0A0D-780B-B70CDC7B9A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198" y="2490283"/>
            <a:ext cx="5602383" cy="1877437"/>
          </a:xfrm>
        </p:spPr>
        <p:txBody>
          <a:bodyPr>
            <a:normAutofit/>
          </a:bodyPr>
          <a:lstStyle/>
          <a:p>
            <a:r>
              <a:rPr kumimoji="1" lang="en-US" altLang="ko-Kore-KR"/>
              <a:t>M</a:t>
            </a:r>
            <a:r>
              <a:rPr kumimoji="1" lang="en-US" altLang="ko-KR"/>
              <a:t>alware</a:t>
            </a:r>
            <a:r>
              <a:rPr kumimoji="1" lang="ko-KR" altLang="en-US"/>
              <a:t> </a:t>
            </a:r>
            <a:r>
              <a:rPr kumimoji="1" lang="en-US" altLang="ko-KR"/>
              <a:t>Detection</a:t>
            </a:r>
            <a:r>
              <a:rPr kumimoji="1" lang="ko-KR" altLang="en-US"/>
              <a:t> </a:t>
            </a:r>
            <a:r>
              <a:rPr kumimoji="1" lang="en-US" altLang="ko-KR"/>
              <a:t>System</a:t>
            </a:r>
            <a:endParaRPr kumimoji="1" lang="ko-Kore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65040EF-32B8-46F3-823C-6BA3A49A77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6" y="0"/>
            <a:ext cx="4657344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2F01413-159A-E0F2-B3A2-4A9E1B5AA2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29873" y="2173266"/>
            <a:ext cx="3657119" cy="2511468"/>
          </a:xfrm>
        </p:spPr>
        <p:txBody>
          <a:bodyPr anchor="ctr">
            <a:normAutofit/>
          </a:bodyPr>
          <a:lstStyle/>
          <a:p>
            <a:r>
              <a:rPr kumimoji="1" lang="en-US" altLang="ko-Kore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&lt; Team 17 &gt;</a:t>
            </a:r>
          </a:p>
          <a:p>
            <a:r>
              <a:rPr kumimoji="1" lang="en-US" altLang="ko-Kore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1</a:t>
            </a:r>
            <a:r>
              <a:rPr kumimoji="1"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871059</a:t>
            </a:r>
            <a:r>
              <a:rPr kumimoji="1" lang="ko-KR" alt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고연주</a:t>
            </a:r>
            <a:endParaRPr kumimoji="1" lang="en-US" altLang="ko-KR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2071055</a:t>
            </a:r>
            <a:r>
              <a:rPr kumimoji="1" lang="ko-KR" alt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Nur </a:t>
            </a:r>
            <a:r>
              <a:rPr kumimoji="1" lang="en-US" altLang="ko-KR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Haniem</a:t>
            </a:r>
            <a:endParaRPr kumimoji="1" lang="en-US" altLang="ko-KR" dirty="0">
              <a:solidFill>
                <a:schemeClr val="bg1">
                  <a:lumMod val="75000"/>
                  <a:lumOff val="25000"/>
                </a:schemeClr>
              </a:solidFill>
            </a:endParaRPr>
          </a:p>
          <a:p>
            <a:r>
              <a:rPr kumimoji="1" lang="en-US" altLang="ko-KR" dirty="0">
                <a:solidFill>
                  <a:schemeClr val="bg1">
                    <a:lumMod val="75000"/>
                    <a:lumOff val="25000"/>
                  </a:schemeClr>
                </a:solidFill>
              </a:rPr>
              <a:t>2071070</a:t>
            </a:r>
            <a:r>
              <a:rPr kumimoji="1" lang="ko-KR" alt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박지은</a:t>
            </a:r>
            <a:endParaRPr kumimoji="1" lang="en-US" altLang="ko-KR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40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71CC88-A5EE-B800-E0C6-959C1CF59D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 dirty="0"/>
              <a:t>Data preprocessing</a:t>
            </a:r>
            <a:endParaRPr kumimoji="1" lang="ko-Kore-KR" altLang="en-US"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49B1209-710B-DA6D-ABDB-BDCE929DCF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821356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E4DA6-A319-23D7-3E2B-A78057EAA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Feature Selection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244A14B-B80F-5286-AE45-334DAB46E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8275" y="2364509"/>
            <a:ext cx="8635450" cy="4493491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D345C460-6F6D-5C94-6080-2B16722BCA86}"/>
              </a:ext>
            </a:extLst>
          </p:cNvPr>
          <p:cNvSpPr/>
          <p:nvPr/>
        </p:nvSpPr>
        <p:spPr>
          <a:xfrm>
            <a:off x="6234546" y="5181600"/>
            <a:ext cx="762000" cy="235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B58B83-B5F4-CEA7-B558-4CEDFF692A5D}"/>
              </a:ext>
            </a:extLst>
          </p:cNvPr>
          <p:cNvSpPr txBox="1"/>
          <p:nvPr/>
        </p:nvSpPr>
        <p:spPr>
          <a:xfrm>
            <a:off x="5406072" y="2930236"/>
            <a:ext cx="5007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 checked each columns’ importance to </a:t>
            </a:r>
          </a:p>
          <a:p>
            <a:r>
              <a:rPr kumimoji="1" lang="en-US" altLang="ko-Kore-KR" dirty="0"/>
              <a:t>select the features to be used in training the model.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19352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C65D5E-43DD-2825-F69E-B63B8DBF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Feature extraction</a:t>
            </a:r>
            <a:endParaRPr kumimoji="1" lang="ko-Kore-KR" altLang="en-US" dirty="0"/>
          </a:p>
        </p:txBody>
      </p:sp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35241F71-566A-7E1E-67E3-326F27E19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38649"/>
            <a:ext cx="7772400" cy="4366260"/>
          </a:xfrm>
          <a:prstGeom prst="rect">
            <a:avLst/>
          </a:prstGeom>
        </p:spPr>
      </p:pic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B6B4118A-418C-310B-2ED2-5FC7FD14DB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02036" y="4903101"/>
            <a:ext cx="6082291" cy="1801807"/>
          </a:xfrm>
        </p:spPr>
      </p:pic>
      <p:cxnSp>
        <p:nvCxnSpPr>
          <p:cNvPr id="9" name="구부러진 연결선[U] 8">
            <a:extLst>
              <a:ext uri="{FF2B5EF4-FFF2-40B4-BE49-F238E27FC236}">
                <a16:creationId xmlns:a16="http://schemas.microsoft.com/office/drawing/2014/main" id="{209E2EB8-6266-E71D-ED39-F042BA5CAE42}"/>
              </a:ext>
            </a:extLst>
          </p:cNvPr>
          <p:cNvCxnSpPr>
            <a:cxnSpLocks/>
          </p:cNvCxnSpPr>
          <p:nvPr/>
        </p:nvCxnSpPr>
        <p:spPr>
          <a:xfrm rot="16200000" flipV="1">
            <a:off x="9693741" y="2862041"/>
            <a:ext cx="2329518" cy="1752600"/>
          </a:xfrm>
          <a:prstGeom prst="curvedConnector3">
            <a:avLst>
              <a:gd name="adj1" fmla="val 106075"/>
            </a:avLst>
          </a:prstGeom>
          <a:ln w="825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D6056F8-4B59-4647-813C-DBDF65EDD0FA}"/>
              </a:ext>
            </a:extLst>
          </p:cNvPr>
          <p:cNvSpPr txBox="1"/>
          <p:nvPr/>
        </p:nvSpPr>
        <p:spPr>
          <a:xfrm>
            <a:off x="7673087" y="3092010"/>
            <a:ext cx="39290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 created an array that contains</a:t>
            </a:r>
          </a:p>
          <a:p>
            <a:r>
              <a:rPr kumimoji="1" lang="en-US" altLang="ko-Kore-KR" dirty="0"/>
              <a:t> the columns that have 0 </a:t>
            </a:r>
          </a:p>
          <a:p>
            <a:r>
              <a:rPr kumimoji="1" lang="en-US" altLang="ko-Kore-KR" dirty="0"/>
              <a:t>as the value of importance and named it</a:t>
            </a:r>
          </a:p>
          <a:p>
            <a:r>
              <a:rPr kumimoji="1" lang="en-US" altLang="ko-Kore-KR" dirty="0"/>
              <a:t>‘selected_peminer_header_1’.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9964935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 descr="테이블이(가) 표시된 사진&#10;&#10;자동 생성된 설명">
            <a:extLst>
              <a:ext uri="{FF2B5EF4-FFF2-40B4-BE49-F238E27FC236}">
                <a16:creationId xmlns:a16="http://schemas.microsoft.com/office/drawing/2014/main" id="{FAB0A25E-97E7-1C74-7006-D5E16F2A58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038" y="1551710"/>
            <a:ext cx="10547924" cy="470130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E26957-A2E9-7EE0-2C99-FD20FA83F48C}"/>
              </a:ext>
            </a:extLst>
          </p:cNvPr>
          <p:cNvSpPr txBox="1"/>
          <p:nvPr/>
        </p:nvSpPr>
        <p:spPr>
          <a:xfrm>
            <a:off x="822038" y="1021278"/>
            <a:ext cx="8134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Drop the columns that are in ‘selected_peminer_header_1’ array from the given data.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26839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992D922-5C8B-6589-238F-3B0D6C34A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Model score with preprocessing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9EED4A3-33B0-AE2A-6F97-E4AED54D9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0731" y="2504901"/>
            <a:ext cx="10930537" cy="4033639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1F62C66-79AC-6808-5818-BC3EE4798E5F}"/>
              </a:ext>
            </a:extLst>
          </p:cNvPr>
          <p:cNvSpPr/>
          <p:nvPr/>
        </p:nvSpPr>
        <p:spPr>
          <a:xfrm>
            <a:off x="969820" y="6247594"/>
            <a:ext cx="1773380" cy="27709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EB3483-3497-2BCC-B5E8-706A40378E23}"/>
              </a:ext>
            </a:extLst>
          </p:cNvPr>
          <p:cNvSpPr txBox="1"/>
          <p:nvPr/>
        </p:nvSpPr>
        <p:spPr>
          <a:xfrm>
            <a:off x="3082289" y="6201473"/>
            <a:ext cx="8402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We obtained 0.999 as an accuracy using the preprocessed data as an input of our model.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6562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16535-BE15-9CC4-1B8E-CB56A4A5D3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 dirty="0"/>
              <a:t>Testing the dataset</a:t>
            </a:r>
            <a:endParaRPr kumimoji="1" lang="ko-Kore-KR" altLang="en-US"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2422B0A-FCA8-F581-6038-FBD4B002A4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70359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B2661253-5DAF-9D1B-A855-F87FDFF660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898" y="1593273"/>
            <a:ext cx="9582203" cy="443807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B0C6502-A8C9-B2E4-C34F-17C4C227A0C5}"/>
              </a:ext>
            </a:extLst>
          </p:cNvPr>
          <p:cNvSpPr/>
          <p:nvPr/>
        </p:nvSpPr>
        <p:spPr>
          <a:xfrm>
            <a:off x="2355274" y="5768109"/>
            <a:ext cx="762000" cy="235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AD9B5E9-B3AE-806C-23DA-86C65B429093}"/>
              </a:ext>
            </a:extLst>
          </p:cNvPr>
          <p:cNvSpPr txBox="1"/>
          <p:nvPr/>
        </p:nvSpPr>
        <p:spPr>
          <a:xfrm>
            <a:off x="1370389" y="1223941"/>
            <a:ext cx="1969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Load the test data.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31037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097FD-D50D-E08C-0696-73086E123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Feature extraction</a:t>
            </a:r>
            <a:endParaRPr kumimoji="1" lang="ko-Kore-KR" altLang="en-US" dirty="0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DE4F8EF8-0FFD-A1E1-73EB-0B62356A20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400" y="2438400"/>
            <a:ext cx="9069199" cy="3939309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BF7289-B229-5CEA-AB8C-5AF3EDFB544F}"/>
              </a:ext>
            </a:extLst>
          </p:cNvPr>
          <p:cNvSpPr/>
          <p:nvPr/>
        </p:nvSpPr>
        <p:spPr>
          <a:xfrm>
            <a:off x="2521528" y="6086762"/>
            <a:ext cx="762000" cy="2355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5A798B-92A8-1097-5FC2-E63F30A0427E}"/>
              </a:ext>
            </a:extLst>
          </p:cNvPr>
          <p:cNvSpPr txBox="1"/>
          <p:nvPr/>
        </p:nvSpPr>
        <p:spPr>
          <a:xfrm>
            <a:off x="1561400" y="6377709"/>
            <a:ext cx="9054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Apply the same data preprocessing to the test dataset. Drop the columns with 0 as importance.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73180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A349BD-BF23-179D-542F-4FF020BBD1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result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5ED8FF6D-892F-2E71-90EB-D9C039BCD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86255" y="2717693"/>
            <a:ext cx="9219490" cy="3506003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F8A624F-4D61-E8C2-15E6-05D9DA882BF4}"/>
              </a:ext>
            </a:extLst>
          </p:cNvPr>
          <p:cNvSpPr/>
          <p:nvPr/>
        </p:nvSpPr>
        <p:spPr>
          <a:xfrm>
            <a:off x="1704109" y="4156365"/>
            <a:ext cx="803564" cy="177850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A08C1C-072C-84A8-739D-BA7B8B85C620}"/>
              </a:ext>
            </a:extLst>
          </p:cNvPr>
          <p:cNvSpPr txBox="1"/>
          <p:nvPr/>
        </p:nvSpPr>
        <p:spPr>
          <a:xfrm>
            <a:off x="1704109" y="6329548"/>
            <a:ext cx="8035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Test the dataset with the model we trained. We obtained list of 0 and 1 as the result.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925823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A241D5-79F6-9282-42F5-0CF1B0FD2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Thank you</a:t>
            </a:r>
            <a:endParaRPr kumimoji="1" lang="ko-Kore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C233E59-3605-BEC7-F741-A050DDF8C9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37438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5F8B5CE-A1AF-768F-D3A6-C84701497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78059"/>
            <a:ext cx="12192000" cy="779488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5571468-9715-DFBF-0DF1-49A5C0E4A3CF}"/>
              </a:ext>
            </a:extLst>
          </p:cNvPr>
          <p:cNvSpPr/>
          <p:nvPr/>
        </p:nvSpPr>
        <p:spPr>
          <a:xfrm>
            <a:off x="-216976" y="-432658"/>
            <a:ext cx="12708610" cy="8259302"/>
          </a:xfrm>
          <a:prstGeom prst="rect">
            <a:avLst/>
          </a:prstGeom>
          <a:solidFill>
            <a:schemeClr val="bg1">
              <a:lumMod val="65000"/>
              <a:alpha val="8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EB371CD-11A3-7D34-9205-0A760190D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CONTENt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117D90-FF06-895E-9081-0A63BBDFE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 dirty="0">
                <a:solidFill>
                  <a:schemeClr val="bg1"/>
                </a:solidFill>
              </a:rPr>
              <a:t>Exploring the Dataset</a:t>
            </a:r>
          </a:p>
          <a:p>
            <a:r>
              <a:rPr kumimoji="1" lang="en-US" altLang="ko-Kore-KR" sz="2800" dirty="0">
                <a:solidFill>
                  <a:schemeClr val="bg1"/>
                </a:solidFill>
              </a:rPr>
              <a:t>Model scores without Preprocessing</a:t>
            </a:r>
          </a:p>
          <a:p>
            <a:r>
              <a:rPr kumimoji="1" lang="en-US" altLang="ko-Kore-KR" sz="2800" dirty="0">
                <a:solidFill>
                  <a:schemeClr val="bg1"/>
                </a:solidFill>
              </a:rPr>
              <a:t>Data Preprocessing</a:t>
            </a:r>
          </a:p>
          <a:p>
            <a:r>
              <a:rPr kumimoji="1" lang="en-US" altLang="ko-Kore-KR" sz="2800" dirty="0">
                <a:solidFill>
                  <a:schemeClr val="bg1"/>
                </a:solidFill>
              </a:rPr>
              <a:t>Testing the Dataset</a:t>
            </a:r>
            <a:endParaRPr kumimoji="1" lang="ko-Kore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335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911B0E-1CF5-B555-9569-9456C8250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Exploring the Dataset</a:t>
            </a:r>
            <a:endParaRPr kumimoji="1" lang="ko-Kore-KR" altLang="en-US" dirty="0"/>
          </a:p>
        </p:txBody>
      </p:sp>
      <p:pic>
        <p:nvPicPr>
          <p:cNvPr id="5" name="내용 개체 틀 4" descr="테이블이(가) 표시된 사진&#10;&#10;자동 생성된 설명">
            <a:extLst>
              <a:ext uri="{FF2B5EF4-FFF2-40B4-BE49-F238E27FC236}">
                <a16:creationId xmlns:a16="http://schemas.microsoft.com/office/drawing/2014/main" id="{E0F8E903-5044-E5DE-0864-EDE28184DA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30438" y="2558734"/>
            <a:ext cx="7731125" cy="254183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CD843D0-E692-195D-06C3-046A27E3D324}"/>
              </a:ext>
            </a:extLst>
          </p:cNvPr>
          <p:cNvSpPr txBox="1"/>
          <p:nvPr/>
        </p:nvSpPr>
        <p:spPr>
          <a:xfrm>
            <a:off x="2230438" y="5505892"/>
            <a:ext cx="8035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First,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we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used</a:t>
            </a:r>
            <a:r>
              <a:rPr kumimoji="1" lang="ko-KR" altLang="en-US" dirty="0"/>
              <a:t> </a:t>
            </a:r>
            <a:r>
              <a:rPr kumimoji="1" lang="en-US" altLang="ko-Kore-KR" dirty="0"/>
              <a:t>.de</a:t>
            </a:r>
            <a:r>
              <a:rPr kumimoji="1" lang="en-US" altLang="ko-KR" dirty="0"/>
              <a:t>scribe()</a:t>
            </a:r>
            <a:r>
              <a:rPr kumimoji="1" lang="ko-KR" altLang="en-US" dirty="0"/>
              <a:t> </a:t>
            </a:r>
            <a:r>
              <a:rPr kumimoji="1" lang="en-US" altLang="ko-KR" dirty="0"/>
              <a:t>to</a:t>
            </a:r>
            <a:r>
              <a:rPr kumimoji="1" lang="ko-KR" altLang="en-US" dirty="0"/>
              <a:t> </a:t>
            </a:r>
            <a:r>
              <a:rPr kumimoji="1" lang="en-US" altLang="ko-KR" dirty="0"/>
              <a:t>explore</a:t>
            </a:r>
            <a:r>
              <a:rPr kumimoji="1" lang="ko-KR" altLang="en-US" dirty="0"/>
              <a:t> </a:t>
            </a:r>
            <a:r>
              <a:rPr kumimoji="1" lang="en-US" altLang="ko-KR" dirty="0"/>
              <a:t>the</a:t>
            </a:r>
            <a:r>
              <a:rPr kumimoji="1" lang="ko-KR" altLang="en-US" dirty="0"/>
              <a:t> </a:t>
            </a:r>
            <a:r>
              <a:rPr kumimoji="1" lang="en-US" altLang="ko-KR" dirty="0"/>
              <a:t>dataset.</a:t>
            </a:r>
          </a:p>
          <a:p>
            <a:r>
              <a:rPr kumimoji="1" lang="en-US" altLang="en-US" dirty="0"/>
              <a:t>We can see that there are 188 columns (features) and 20000 rows</a:t>
            </a:r>
          </a:p>
          <a:p>
            <a:r>
              <a:rPr kumimoji="1" lang="en-US" altLang="en-US" dirty="0"/>
              <a:t>Some features have all 0 rows, and we excluded these features in data preprocessing.</a:t>
            </a:r>
            <a:endParaRPr kumimoji="1" lang="ko-Kore-KR" altLang="en-US" dirty="0"/>
          </a:p>
        </p:txBody>
      </p:sp>
      <p:sp>
        <p:nvSpPr>
          <p:cNvPr id="4" name="직사각형 5">
            <a:extLst>
              <a:ext uri="{FF2B5EF4-FFF2-40B4-BE49-F238E27FC236}">
                <a16:creationId xmlns:a16="http://schemas.microsoft.com/office/drawing/2014/main" id="{5D1930A1-1C9E-4A1A-CE45-E2EF5B741835}"/>
              </a:ext>
            </a:extLst>
          </p:cNvPr>
          <p:cNvSpPr/>
          <p:nvPr/>
        </p:nvSpPr>
        <p:spPr>
          <a:xfrm>
            <a:off x="2875652" y="4860732"/>
            <a:ext cx="590482" cy="1895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6F10F1-23C7-0E8D-E97E-D45AA0AB1709}"/>
              </a:ext>
            </a:extLst>
          </p:cNvPr>
          <p:cNvSpPr/>
          <p:nvPr/>
        </p:nvSpPr>
        <p:spPr>
          <a:xfrm>
            <a:off x="3148392" y="3104819"/>
            <a:ext cx="6929886" cy="1895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14886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E94920-39A6-0C81-A1AA-4F2890B6AE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ko-Kore-KR" sz="2800" dirty="0"/>
              <a:t>Model scores </a:t>
            </a:r>
            <a:br>
              <a:rPr kumimoji="1" lang="en-US" altLang="ko-Kore-KR" sz="2800" dirty="0"/>
            </a:br>
            <a:r>
              <a:rPr kumimoji="1" lang="en-US" altLang="ko-Kore-KR" sz="2800" dirty="0"/>
              <a:t>without preprocessing</a:t>
            </a:r>
            <a:endParaRPr kumimoji="1" lang="ko-Kore-KR" altLang="en-US" sz="28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CE6CFD8-192E-7432-A74B-4955F9E03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7896606" cy="2089820"/>
          </a:xfrm>
        </p:spPr>
        <p:txBody>
          <a:bodyPr>
            <a:normAutofit/>
          </a:bodyPr>
          <a:lstStyle/>
          <a:p>
            <a:pPr algn="r"/>
            <a:r>
              <a:rPr kumimoji="1" lang="en-US" altLang="ko-Kore-KR" sz="2400" dirty="0"/>
              <a:t>SVM</a:t>
            </a:r>
          </a:p>
          <a:p>
            <a:pPr algn="r"/>
            <a:r>
              <a:rPr kumimoji="1" lang="en-US" altLang="ko-Kore-KR" sz="2400" dirty="0"/>
              <a:t>KNN</a:t>
            </a:r>
          </a:p>
          <a:p>
            <a:pPr algn="r"/>
            <a:r>
              <a:rPr kumimoji="1" lang="en-US" altLang="ko-Kore-KR" sz="2400" dirty="0"/>
              <a:t>Decision Tree</a:t>
            </a:r>
          </a:p>
          <a:p>
            <a:pPr algn="r"/>
            <a:r>
              <a:rPr kumimoji="1" lang="en-US" altLang="ko-Kore-KR" sz="2400" dirty="0"/>
              <a:t>Random Forest</a:t>
            </a:r>
            <a:endParaRPr kumimoji="1" lang="ko-Kore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96011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CF253-71B8-CDDC-89BC-52C003AA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/>
              <a:t>splitting data</a:t>
            </a:r>
            <a:endParaRPr kumimoji="1" lang="ko-Kore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E6449E-BD08-9DAE-A43A-33015D11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18154" y="4610673"/>
            <a:ext cx="7729728" cy="3101983"/>
          </a:xfrm>
        </p:spPr>
        <p:txBody>
          <a:bodyPr/>
          <a:lstStyle/>
          <a:p>
            <a:pPr marL="0" indent="0">
              <a:buNone/>
            </a:pPr>
            <a:r>
              <a:rPr lang="en-KR" dirty="0"/>
              <a:t>We split the given data into training and testing datasets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A0F9AB-9E89-E899-517D-60C40D9E3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40" y="3135507"/>
            <a:ext cx="10788030" cy="1035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99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6CF253-71B8-CDDC-89BC-52C003AA5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svm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2C4CCC21-1A07-228E-E597-B4DB95D883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725" r="37110"/>
          <a:stretch/>
        </p:blipFill>
        <p:spPr>
          <a:xfrm>
            <a:off x="2442945" y="2384849"/>
            <a:ext cx="7306109" cy="4248426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FBD0336-AC2F-858C-4B75-CAB390AEE619}"/>
              </a:ext>
            </a:extLst>
          </p:cNvPr>
          <p:cNvSpPr/>
          <p:nvPr/>
        </p:nvSpPr>
        <p:spPr>
          <a:xfrm>
            <a:off x="2812475" y="5915891"/>
            <a:ext cx="3214254" cy="5541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29768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9D950-51A4-C5DC-09D2-8BDD6C517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knn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0737764-543E-6A81-6667-0BE37719F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423" r="43945"/>
          <a:stretch/>
        </p:blipFill>
        <p:spPr>
          <a:xfrm>
            <a:off x="1089357" y="2371242"/>
            <a:ext cx="5006643" cy="414739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F9FC7D-E3A4-BE86-4F2D-D0945FD3FA03}"/>
              </a:ext>
            </a:extLst>
          </p:cNvPr>
          <p:cNvSpPr txBox="1"/>
          <p:nvPr/>
        </p:nvSpPr>
        <p:spPr>
          <a:xfrm>
            <a:off x="6313737" y="2545268"/>
            <a:ext cx="51504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To find the valid k, we iterated </a:t>
            </a:r>
            <a:r>
              <a:rPr kumimoji="1" lang="en-US" altLang="ko-Kore-KR" dirty="0" err="1"/>
              <a:t>knn</a:t>
            </a:r>
            <a:r>
              <a:rPr kumimoji="1" lang="en-US" altLang="ko-Kore-KR" dirty="0"/>
              <a:t> model. </a:t>
            </a:r>
          </a:p>
          <a:p>
            <a:r>
              <a:rPr kumimoji="1" lang="en-US" altLang="ko-Kore-KR" dirty="0"/>
              <a:t>We selected k as 5 and the result come out as below.</a:t>
            </a:r>
            <a:endParaRPr kumimoji="1" lang="ko-Kore-KR" alt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604EE4-F7A0-1CF4-1B50-6BEFC380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345" y="3357484"/>
            <a:ext cx="5602357" cy="3161152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38F73B0-1C6F-B77B-F8E2-549433A18D1C}"/>
              </a:ext>
            </a:extLst>
          </p:cNvPr>
          <p:cNvSpPr/>
          <p:nvPr/>
        </p:nvSpPr>
        <p:spPr>
          <a:xfrm>
            <a:off x="6440257" y="5872833"/>
            <a:ext cx="2733560" cy="64580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9945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42F6C3-0F05-EF3F-D40D-82FDB1519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Decision tree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8E8D3E-2F86-2BE8-7FCD-904F86D09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2938" r="36703"/>
          <a:stretch/>
        </p:blipFill>
        <p:spPr>
          <a:xfrm>
            <a:off x="2356527" y="2410202"/>
            <a:ext cx="7478946" cy="4277127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8E93E9F-CA6A-5E0B-0ED0-C73A694A2EB9}"/>
              </a:ext>
            </a:extLst>
          </p:cNvPr>
          <p:cNvSpPr/>
          <p:nvPr/>
        </p:nvSpPr>
        <p:spPr>
          <a:xfrm>
            <a:off x="2757055" y="6026728"/>
            <a:ext cx="3214254" cy="55418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76067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70858E-0DFD-4472-02EB-06D64D61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/>
              <a:t>Random forest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BC789C6-DF81-0370-2836-B56F3EF217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482"/>
          <a:stretch/>
        </p:blipFill>
        <p:spPr>
          <a:xfrm>
            <a:off x="999535" y="2360141"/>
            <a:ext cx="10192929" cy="4275102"/>
          </a:xfr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9853927-7C64-369F-E7F0-7E2D5A62577F}"/>
              </a:ext>
            </a:extLst>
          </p:cNvPr>
          <p:cNvSpPr/>
          <p:nvPr/>
        </p:nvSpPr>
        <p:spPr>
          <a:xfrm>
            <a:off x="1371600" y="6054437"/>
            <a:ext cx="2715491" cy="47105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195D71-45E7-BA00-94F2-ADE3A4198E90}"/>
              </a:ext>
            </a:extLst>
          </p:cNvPr>
          <p:cNvSpPr txBox="1"/>
          <p:nvPr/>
        </p:nvSpPr>
        <p:spPr>
          <a:xfrm>
            <a:off x="4544810" y="5988912"/>
            <a:ext cx="6647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Among the four models, the performance of this model was the best.</a:t>
            </a:r>
          </a:p>
          <a:p>
            <a:r>
              <a:rPr kumimoji="1" lang="en-US" altLang="ko-Kore-KR" dirty="0"/>
              <a:t>Thus we decided to use this model. 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82738475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소포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소포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소포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{420DB6AE-4C97-AF43-80DF-F3E08B87D2CC}tf10001120</Template>
  <TotalTime>210</TotalTime>
  <Words>474</Words>
  <Application>Microsoft Macintosh PowerPoint</Application>
  <PresentationFormat>Widescreen</PresentationFormat>
  <Paragraphs>75</Paragraphs>
  <Slides>19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noto</vt:lpstr>
      <vt:lpstr>Arial</vt:lpstr>
      <vt:lpstr>Calibri</vt:lpstr>
      <vt:lpstr>Gill Sans MT</vt:lpstr>
      <vt:lpstr>소포</vt:lpstr>
      <vt:lpstr>Malware Detection System</vt:lpstr>
      <vt:lpstr>CONTENt</vt:lpstr>
      <vt:lpstr>Exploring the Dataset</vt:lpstr>
      <vt:lpstr>Model scores  without preprocessing</vt:lpstr>
      <vt:lpstr>splitting data</vt:lpstr>
      <vt:lpstr>svm</vt:lpstr>
      <vt:lpstr>knn</vt:lpstr>
      <vt:lpstr>Decision tree</vt:lpstr>
      <vt:lpstr>Random forest</vt:lpstr>
      <vt:lpstr>Data preprocessing</vt:lpstr>
      <vt:lpstr>Feature Selection</vt:lpstr>
      <vt:lpstr>Feature extraction</vt:lpstr>
      <vt:lpstr>PowerPoint Presentation</vt:lpstr>
      <vt:lpstr>Model score with preprocessing</vt:lpstr>
      <vt:lpstr>Testing the dataset</vt:lpstr>
      <vt:lpstr>PowerPoint Presentation</vt:lpstr>
      <vt:lpstr>Feature extraction</vt:lpstr>
      <vt:lpstr>result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Malware Detection System</dc:title>
  <dc:creator>고연주(사이버보안전공)</dc:creator>
  <cp:lastModifiedBy>박지은(사이버보안전공)</cp:lastModifiedBy>
  <cp:revision>10</cp:revision>
  <dcterms:created xsi:type="dcterms:W3CDTF">2022-11-29T07:57:44Z</dcterms:created>
  <dcterms:modified xsi:type="dcterms:W3CDTF">2022-11-30T10:13:15Z</dcterms:modified>
</cp:coreProperties>
</file>